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58" r:id="rId8"/>
    <p:sldId id="261" r:id="rId9"/>
    <p:sldId id="262" r:id="rId10"/>
  </p:sldIdLst>
  <p:sldSz cx="104775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800000"/>
    <a:srgbClr val="FF66FF"/>
    <a:srgbClr val="99FF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50" d="100"/>
          <a:sy n="50" d="100"/>
        </p:scale>
        <p:origin x="-1746" y="-600"/>
      </p:cViewPr>
      <p:guideLst>
        <p:guide orient="horz" pos="2160"/>
        <p:guide pos="33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130426"/>
            <a:ext cx="890587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3886200"/>
            <a:ext cx="733425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3DE14-C931-4A39-A2BE-D841982D698C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8074-7FDA-4546-AE8D-F1A281CF0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3DE14-C931-4A39-A2BE-D841982D698C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8074-7FDA-4546-AE8D-F1A281CF0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96187" y="274639"/>
            <a:ext cx="235743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3875" y="274639"/>
            <a:ext cx="689768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3DE14-C931-4A39-A2BE-D841982D698C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8074-7FDA-4546-AE8D-F1A281CF0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3DE14-C931-4A39-A2BE-D841982D698C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8074-7FDA-4546-AE8D-F1A281CF0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650" y="4406901"/>
            <a:ext cx="89058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650" y="2906713"/>
            <a:ext cx="89058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3DE14-C931-4A39-A2BE-D841982D698C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8074-7FDA-4546-AE8D-F1A281CF0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3875" y="1600201"/>
            <a:ext cx="46275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6062" y="1600201"/>
            <a:ext cx="46275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3DE14-C931-4A39-A2BE-D841982D698C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8074-7FDA-4546-AE8D-F1A281CF0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535113"/>
            <a:ext cx="46293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875" y="2174875"/>
            <a:ext cx="46293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22425" y="1535113"/>
            <a:ext cx="46312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2425" y="2174875"/>
            <a:ext cx="46312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3DE14-C931-4A39-A2BE-D841982D698C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8074-7FDA-4546-AE8D-F1A281CF0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3DE14-C931-4A39-A2BE-D841982D698C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8074-7FDA-4546-AE8D-F1A281CF0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3DE14-C931-4A39-A2BE-D841982D698C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8074-7FDA-4546-AE8D-F1A281CF0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6" y="273050"/>
            <a:ext cx="3447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6411" y="273051"/>
            <a:ext cx="58572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3876" y="1435101"/>
            <a:ext cx="3447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3DE14-C931-4A39-A2BE-D841982D698C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8074-7FDA-4546-AE8D-F1A281CF0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663" y="4800600"/>
            <a:ext cx="62865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53663" y="612775"/>
            <a:ext cx="62865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3663" y="5367338"/>
            <a:ext cx="62865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3DE14-C931-4A39-A2BE-D841982D698C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48074-7FDA-4546-AE8D-F1A281CF0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274638"/>
            <a:ext cx="9429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600201"/>
            <a:ext cx="94297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3875" y="6245225"/>
            <a:ext cx="2444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353DE14-C931-4A39-A2BE-D841982D698C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9813" y="6245225"/>
            <a:ext cx="3317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8875" y="6245225"/>
            <a:ext cx="2444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948074-7FDA-4546-AE8D-F1A281CF0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Muzyka_dlya_konkursa_-_Fonovaya_muzyka_(iPleer.fm)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255" y="1268761"/>
            <a:ext cx="8905875" cy="1470025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Родительское собрание для родителей первоклассников 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«</a:t>
            </a:r>
            <a:r>
              <a:rPr lang="ru-RU" b="1" dirty="0" smtClean="0">
                <a:solidFill>
                  <a:srgbClr val="800000"/>
                </a:solidFill>
              </a:rPr>
              <a:t>Мобильный телефон в жизни ребенка»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7172" name="Picture 4" descr="http://severpost.ru/docs/upload/2017/08/15041664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4587" y="3617640"/>
            <a:ext cx="3712913" cy="3240360"/>
          </a:xfrm>
          <a:prstGeom prst="rect">
            <a:avLst/>
          </a:prstGeom>
          <a:noFill/>
        </p:spPr>
      </p:pic>
      <p:pic>
        <p:nvPicPr>
          <p:cNvPr id="7174" name="Picture 6" descr="http://o-polze.com/wp-content/uploads/2015/07/shutterstock_14131609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03830"/>
            <a:ext cx="6105678" cy="355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13" y="274638"/>
            <a:ext cx="9429750" cy="1143000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Использование сотовых телефонов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271" y="2132856"/>
            <a:ext cx="17059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ЗА</a:t>
            </a:r>
            <a:endParaRPr lang="ru-RU" sz="8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31403" y="3933056"/>
            <a:ext cx="49275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/>
              <a:t>ПРОТИВ</a:t>
            </a:r>
            <a:endParaRPr lang="ru-RU" sz="7200" b="1" dirty="0"/>
          </a:p>
        </p:txBody>
      </p:sp>
      <p:sp>
        <p:nvSpPr>
          <p:cNvPr id="9" name="Прямоугольник 8"/>
          <p:cNvSpPr/>
          <p:nvPr/>
        </p:nvSpPr>
        <p:spPr>
          <a:xfrm rot="3070314">
            <a:off x="4753868" y="-1072540"/>
            <a:ext cx="360040" cy="9688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овина рамки 9"/>
          <p:cNvSpPr/>
          <p:nvPr/>
        </p:nvSpPr>
        <p:spPr>
          <a:xfrm rot="13222466">
            <a:off x="366254" y="2868119"/>
            <a:ext cx="2310257" cy="1728192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Умножение 10"/>
          <p:cNvSpPr/>
          <p:nvPr/>
        </p:nvSpPr>
        <p:spPr>
          <a:xfrm>
            <a:off x="7383988" y="1628800"/>
            <a:ext cx="3465385" cy="25202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Muzyka_dlya_konkursa_-_Fonovaya_muzyk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859263" y="3717032"/>
            <a:ext cx="34925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9.stc.all.kpcdn.net/share/i/12/1369708/inx960x6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6424" y="4365104"/>
            <a:ext cx="3807102" cy="249289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800000"/>
                </a:solidFill>
              </a:rPr>
              <a:t>Рекомендации « Этикет и безопасное использование мобильного телефона»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238" y="1898830"/>
            <a:ext cx="6408711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 группа</a:t>
            </a:r>
          </a:p>
          <a:p>
            <a:pPr algn="ctr"/>
            <a:r>
              <a:rPr lang="ru-RU" sz="2800" dirty="0" smtClean="0"/>
              <a:t>В школе и общественных местах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8237" y="3140969"/>
            <a:ext cx="6518224" cy="954107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 группа</a:t>
            </a:r>
          </a:p>
          <a:p>
            <a:pPr algn="ctr"/>
            <a:r>
              <a:rPr lang="ru-RU" sz="2800" dirty="0" smtClean="0"/>
              <a:t>Дома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8237" y="4437113"/>
            <a:ext cx="6518224" cy="954107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3 группа</a:t>
            </a:r>
          </a:p>
          <a:p>
            <a:pPr algn="ctr"/>
            <a:r>
              <a:rPr lang="ru-RU" sz="2800" dirty="0" smtClean="0"/>
              <a:t>На улице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246" y="404664"/>
            <a:ext cx="9429750" cy="1403648"/>
          </a:xfrm>
        </p:spPr>
        <p:txBody>
          <a:bodyPr/>
          <a:lstStyle/>
          <a:p>
            <a:r>
              <a:rPr lang="ru-RU" sz="3600" dirty="0" smtClean="0">
                <a:ln w="18415" cmpd="sng">
                  <a:noFill/>
                  <a:prstDash val="solid"/>
                </a:ln>
                <a:solidFill>
                  <a:srgbClr val="800000"/>
                </a:solidFill>
              </a:rPr>
              <a:t>Этикет и безопасное использование мобильного телефона</a:t>
            </a:r>
            <a:r>
              <a:rPr lang="ru-RU" sz="3600" dirty="0" smtClean="0"/>
              <a:t> </a:t>
            </a:r>
            <a:r>
              <a:rPr lang="ru-RU" sz="3600" dirty="0" smtClean="0">
                <a:ln w="18415" cmpd="sng">
                  <a:noFill/>
                  <a:prstDash val="solid"/>
                </a:ln>
                <a:solidFill>
                  <a:srgbClr val="800000"/>
                </a:solidFill>
              </a:rPr>
              <a:t>в  школе и общественных местах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n w="18415" cmpd="sng">
                <a:noFill/>
                <a:prstDash val="solid"/>
              </a:ln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46" y="1628800"/>
            <a:ext cx="1054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Некультурно слушать музыку через динамик, находясь в общественном месте или идя по улице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060848"/>
            <a:ext cx="1047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театрах, кино, музеях, школах, библиотеках телефон нужно выключать или переводить в беззвучный режим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708920"/>
            <a:ext cx="1047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/>
              <a:t>Находясь в кафе, ресторанах, магазинах, общественном транспорте, нужно использовать телефон с как можно более низким уровнем громкости динамика</a:t>
            </a:r>
          </a:p>
          <a:p>
            <a:pPr algn="just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42900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 положено снимать людей на мобильный телефон без их согласия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861048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Старайтесь носить телефон как можно дальше от жизненно важных органов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293096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Нельзя надолго прерывать обычную беседу на разговор по мобильнику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725144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Оберегайте смартфон от воздействия прямых солнечных лучей и высоких температур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5157192"/>
            <a:ext cx="5631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Необходимо отключать звук набора на клавиатуре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5517232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 разговаривать с набитым ртом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59492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разговоре снимите очки с металлической оправой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246" y="0"/>
            <a:ext cx="9429750" cy="1403648"/>
          </a:xfrm>
        </p:spPr>
        <p:txBody>
          <a:bodyPr/>
          <a:lstStyle/>
          <a:p>
            <a:r>
              <a:rPr lang="ru-RU" sz="3600" dirty="0" smtClean="0">
                <a:ln w="18415" cmpd="sng">
                  <a:noFill/>
                  <a:prstDash val="solid"/>
                </a:ln>
                <a:solidFill>
                  <a:srgbClr val="800000"/>
                </a:solidFill>
              </a:rPr>
              <a:t>Этикет и безопасное  использование мобильного телефона в домашних условиях</a:t>
            </a:r>
            <a:endParaRPr lang="ru-RU" sz="3600" dirty="0">
              <a:ln w="18415" cmpd="sng">
                <a:noFill/>
                <a:prstDash val="solid"/>
              </a:ln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63524"/>
            <a:ext cx="1047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Чужие телефоны – это запретная зона. Не следует читать SMS-сообщения, просматривать списки звонков на телефоне другого человека,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83604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 следует, говоря по мобильному, делать что-то еще – жарить картошку, гладить одежду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15652"/>
            <a:ext cx="1099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Во время сна выключайте телефон и убирайте подальше от спального места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19708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Старайтесь носить телефон как можно дальше от жизненно важных органов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51756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Оберегайте смартфон от воздействия прямых солнечных лучей и высоких температур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355812"/>
            <a:ext cx="970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 звоните с чужого телефона без разрешения владельца и не отвечайте на звонок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859868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Всегда используйте только оригинальные зарядные устройства и аккумуляторные батареи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91916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 разговаривать с набитым ртом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723964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Старайтесь не использовать смартфон, когда он подключен к сети для подзарядки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84004"/>
            <a:ext cx="10477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 разговоре снимите очки с металлической оправой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254" y="0"/>
            <a:ext cx="9429750" cy="1403648"/>
          </a:xfrm>
        </p:spPr>
        <p:txBody>
          <a:bodyPr/>
          <a:lstStyle/>
          <a:p>
            <a:r>
              <a:rPr lang="ru-RU" sz="3600" dirty="0" smtClean="0">
                <a:ln w="18415" cmpd="sng">
                  <a:noFill/>
                  <a:prstDash val="solid"/>
                </a:ln>
                <a:solidFill>
                  <a:srgbClr val="800000"/>
                </a:solidFill>
              </a:rPr>
              <a:t>Этикет и безопасное использование мобильного телефона на улице</a:t>
            </a:r>
            <a:endParaRPr lang="ru-RU" sz="3600" dirty="0">
              <a:ln w="18415" cmpd="sng">
                <a:noFill/>
                <a:prstDash val="solid"/>
              </a:ln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1054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Некультурно слушать музыку через динамик, находясь в общественном месте или идя по улице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7014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 положено снимать людей на мобильный телефон без их согласия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74196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Старайтесь носить телефон как можно дальше от жизненно важных органов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78252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Нельзя надолго прерывать обычную беседу на разговор по мобильнику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10300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Оберегайте смартфон от воздействия прямых солнечных лучей и высоких температур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014356"/>
            <a:ext cx="5631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Необходимо отключать звук набора на клавиатуре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446404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 разговаривать с набитым ртом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806444"/>
            <a:ext cx="11287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 разговоре снимите очки с металлической оправой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238492"/>
            <a:ext cx="1047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/>
              <a:t>Одновременно разговаривать по мобильнику и с кем-то, кто находится рядом, постоянно приговаривая: «Да это я не тебе» – некультурно.</a:t>
            </a:r>
          </a:p>
          <a:p>
            <a:pPr algn="just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949280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Находясь в компании и ведя реальную беседу, не нужно без конца писать </a:t>
            </a:r>
            <a:r>
              <a:rPr lang="en-US" dirty="0" smtClean="0"/>
              <a:t>SMS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Мобильный этикет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1028" name="Picture 4" descr="https://img-s3.onedio.com/id-59807e115d9ed7160f70af29/rev-0/raw/s-4a153746d997878e3eadc5da444fcf149bb7baa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5911" y="2348880"/>
            <a:ext cx="5500000" cy="36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33805" y="5013177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Этикет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30" name="Picture 6" descr="Картинки по запросу смартфон"/>
          <p:cNvPicPr>
            <a:picLocks noChangeAspect="1" noChangeArrowheads="1"/>
          </p:cNvPicPr>
          <p:nvPr/>
        </p:nvPicPr>
        <p:blipFill>
          <a:blip r:embed="rId3" cstate="print"/>
          <a:srcRect l="32308" t="4000" r="28923" b="3989"/>
          <a:stretch>
            <a:fillRect/>
          </a:stretch>
        </p:blipFill>
        <p:spPr bwMode="auto">
          <a:xfrm rot="20330030">
            <a:off x="2990175" y="3385120"/>
            <a:ext cx="990110" cy="1656184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8237" y="1196753"/>
            <a:ext cx="9429750" cy="4525963"/>
          </a:xfrm>
        </p:spPr>
        <p:txBody>
          <a:bodyPr/>
          <a:lstStyle/>
          <a:p>
            <a:pPr marL="0" indent="0">
              <a:lnSpc>
                <a:spcPts val="4500"/>
              </a:lnSpc>
              <a:buNone/>
            </a:pPr>
            <a:r>
              <a:rPr lang="ru-RU" dirty="0" smtClean="0"/>
              <a:t>«Единственный разумный способ обучать детей – это подавать им пример» </a:t>
            </a:r>
          </a:p>
          <a:p>
            <a:pPr algn="r">
              <a:lnSpc>
                <a:spcPts val="4500"/>
              </a:lnSpc>
              <a:buNone/>
            </a:pPr>
            <a:endParaRPr lang="ru-RU" dirty="0" smtClean="0"/>
          </a:p>
          <a:p>
            <a:pPr algn="r">
              <a:lnSpc>
                <a:spcPts val="4500"/>
              </a:lnSpc>
              <a:buNone/>
            </a:pPr>
            <a:r>
              <a:rPr lang="ru-RU" dirty="0" smtClean="0"/>
              <a:t>Альберт Эйнштейн </a:t>
            </a:r>
            <a:endParaRPr lang="ru-RU" dirty="0"/>
          </a:p>
        </p:txBody>
      </p:sp>
      <p:pic>
        <p:nvPicPr>
          <p:cNvPr id="2050" name="Picture 2" descr="http://img02.deviantart.net/daa8/i/2013/025/4/7/albert_einstein_by_pt_paperdreamer-d5sl8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801" y="2744924"/>
            <a:ext cx="3135348" cy="3420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58530" y="260648"/>
            <a:ext cx="3795422" cy="6348706"/>
            <a:chOff x="3275856" y="0"/>
            <a:chExt cx="3312368" cy="6348706"/>
          </a:xfrm>
        </p:grpSpPr>
        <p:pic>
          <p:nvPicPr>
            <p:cNvPr id="3" name="Picture 6" descr="Картинки по запросу смартфон"/>
            <p:cNvPicPr>
              <a:picLocks noChangeAspect="1" noChangeArrowheads="1"/>
            </p:cNvPicPr>
            <p:nvPr/>
          </p:nvPicPr>
          <p:blipFill>
            <a:blip r:embed="rId2" cstate="print"/>
            <a:srcRect l="32308" t="4000" r="28923" b="3989"/>
            <a:stretch>
              <a:fillRect/>
            </a:stretch>
          </p:blipFill>
          <p:spPr bwMode="auto">
            <a:xfrm>
              <a:off x="3275856" y="0"/>
              <a:ext cx="3312368" cy="6348706"/>
            </a:xfrm>
            <a:prstGeom prst="rect">
              <a:avLst/>
            </a:prstGeom>
            <a:noFill/>
          </p:spPr>
        </p:pic>
        <p:pic>
          <p:nvPicPr>
            <p:cNvPr id="1026" name="Picture 2" descr="https://thumbs.dreamstime.com/z/chat-sms-application-template-can-place-your-own-text-message-boxes-40892497.jpg"/>
            <p:cNvPicPr>
              <a:picLocks noChangeAspect="1" noChangeArrowheads="1"/>
            </p:cNvPicPr>
            <p:nvPr/>
          </p:nvPicPr>
          <p:blipFill>
            <a:blip r:embed="rId3" cstate="print"/>
            <a:srcRect l="2410" t="793" r="51807" b="9253"/>
            <a:stretch>
              <a:fillRect/>
            </a:stretch>
          </p:blipFill>
          <p:spPr bwMode="auto">
            <a:xfrm>
              <a:off x="3491880" y="692696"/>
              <a:ext cx="2880320" cy="4896544"/>
            </a:xfrm>
            <a:prstGeom prst="rect">
              <a:avLst/>
            </a:prstGeom>
            <a:noFill/>
          </p:spPr>
        </p:pic>
      </p:grpSp>
      <p:sp>
        <p:nvSpPr>
          <p:cNvPr id="1028" name="AutoShape 4" descr="https://cdn.pixabay.com/photo/2017/02/17/13/57/emoji-2074153__340.png"/>
          <p:cNvSpPr>
            <a:spLocks noChangeAspect="1" noChangeArrowheads="1"/>
          </p:cNvSpPr>
          <p:nvPr/>
        </p:nvSpPr>
        <p:spPr bwMode="auto">
          <a:xfrm>
            <a:off x="178263" y="-144463"/>
            <a:ext cx="3492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.pixabay.com/photo/2017/02/17/13/57/emoji-2074153__340.png"/>
          <p:cNvSpPr>
            <a:spLocks noChangeAspect="1" noChangeArrowheads="1"/>
          </p:cNvSpPr>
          <p:nvPr/>
        </p:nvSpPr>
        <p:spPr bwMode="auto">
          <a:xfrm>
            <a:off x="178263" y="-144463"/>
            <a:ext cx="3492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dn.pixabay.com/photo/2017/02/17/13/57/emoji-2074153__340.png"/>
          <p:cNvSpPr>
            <a:spLocks noChangeAspect="1" noChangeArrowheads="1"/>
          </p:cNvSpPr>
          <p:nvPr/>
        </p:nvSpPr>
        <p:spPr bwMode="auto">
          <a:xfrm>
            <a:off x="178263" y="-144463"/>
            <a:ext cx="3492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cdn.pixabay.com/photo/2017/02/17/13/57/emoji-2074153__340.png"/>
          <p:cNvSpPr>
            <a:spLocks noChangeAspect="1" noChangeArrowheads="1"/>
          </p:cNvSpPr>
          <p:nvPr/>
        </p:nvSpPr>
        <p:spPr bwMode="auto">
          <a:xfrm>
            <a:off x="178263" y="-144463"/>
            <a:ext cx="34925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emoji-2074153__340.png"/>
          <p:cNvPicPr>
            <a:picLocks noChangeAspect="1"/>
          </p:cNvPicPr>
          <p:nvPr/>
        </p:nvPicPr>
        <p:blipFill>
          <a:blip r:embed="rId4" cstate="print"/>
          <a:srcRect l="73635" t="64481"/>
          <a:stretch>
            <a:fillRect/>
          </a:stretch>
        </p:blipFill>
        <p:spPr>
          <a:xfrm>
            <a:off x="7110958" y="2780928"/>
            <a:ext cx="1329384" cy="1150268"/>
          </a:xfrm>
          <a:prstGeom prst="rect">
            <a:avLst/>
          </a:prstGeom>
        </p:spPr>
      </p:pic>
      <p:pic>
        <p:nvPicPr>
          <p:cNvPr id="14" name="Рисунок 13" descr="emoji-2074153__340.png"/>
          <p:cNvPicPr>
            <a:picLocks noChangeAspect="1"/>
          </p:cNvPicPr>
          <p:nvPr/>
        </p:nvPicPr>
        <p:blipFill>
          <a:blip r:embed="rId4" cstate="print"/>
          <a:srcRect l="26181" t="33352" r="49274" b="35519"/>
          <a:stretch>
            <a:fillRect/>
          </a:stretch>
        </p:blipFill>
        <p:spPr>
          <a:xfrm>
            <a:off x="2103401" y="3429000"/>
            <a:ext cx="1237638" cy="1008112"/>
          </a:xfrm>
          <a:prstGeom prst="rect">
            <a:avLst/>
          </a:prstGeom>
        </p:spPr>
      </p:pic>
      <p:pic>
        <p:nvPicPr>
          <p:cNvPr id="15" name="Рисунок 14" descr="emoji-2074153__340.png"/>
          <p:cNvPicPr>
            <a:picLocks noChangeAspect="1"/>
          </p:cNvPicPr>
          <p:nvPr/>
        </p:nvPicPr>
        <p:blipFill>
          <a:blip r:embed="rId4" cstate="print"/>
          <a:srcRect l="49090" t="33352" r="26365" b="33295"/>
          <a:stretch>
            <a:fillRect/>
          </a:stretch>
        </p:blipFill>
        <p:spPr>
          <a:xfrm>
            <a:off x="2103401" y="1772816"/>
            <a:ext cx="123763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repeatCount="indefinite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377</TotalTime>
  <Words>412</Words>
  <Application>Microsoft Office PowerPoint</Application>
  <PresentationFormat>Произвольный</PresentationFormat>
  <Paragraphs>49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Родительское собрание для родителей первоклассников  «Мобильный телефон в жизни ребенка»</vt:lpstr>
      <vt:lpstr>Использование сотовых телефонов</vt:lpstr>
      <vt:lpstr>Рекомендации « Этикет и безопасное использование мобильного телефона»</vt:lpstr>
      <vt:lpstr>Этикет и безопасное использование мобильного телефона в  школе и общественных местах </vt:lpstr>
      <vt:lpstr>Этикет и безопасное  использование мобильного телефона в домашних условиях</vt:lpstr>
      <vt:lpstr>Этикет и безопасное использование мобильного телефона на улице</vt:lpstr>
      <vt:lpstr>Мобильный этикет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для 1 класса  «Мобильные телефоны в жизни детей»</dc:title>
  <dc:creator>Ирина</dc:creator>
  <cp:lastModifiedBy>1</cp:lastModifiedBy>
  <cp:revision>47</cp:revision>
  <dcterms:created xsi:type="dcterms:W3CDTF">2017-11-07T11:47:05Z</dcterms:created>
  <dcterms:modified xsi:type="dcterms:W3CDTF">2017-11-23T12:27:18Z</dcterms:modified>
</cp:coreProperties>
</file>