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9" r:id="rId4"/>
    <p:sldId id="262" r:id="rId5"/>
    <p:sldId id="264" r:id="rId6"/>
    <p:sldId id="270" r:id="rId7"/>
    <p:sldId id="272" r:id="rId8"/>
    <p:sldId id="271" r:id="rId9"/>
    <p:sldId id="257" r:id="rId10"/>
    <p:sldId id="261" r:id="rId11"/>
    <p:sldId id="265" r:id="rId12"/>
    <p:sldId id="263" r:id="rId13"/>
    <p:sldId id="268" r:id="rId14"/>
    <p:sldId id="274" r:id="rId15"/>
    <p:sldId id="276" r:id="rId16"/>
    <p:sldId id="275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u="sng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3300"/>
    <a:srgbClr val="000099"/>
    <a:srgbClr val="99FF33"/>
    <a:srgbClr val="FF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73" d="100"/>
          <a:sy n="73" d="100"/>
        </p:scale>
        <p:origin x="-124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A467B6-FCDD-4445-B826-1C6A578D7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D48502-52D9-42D9-934D-9A3108421D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7D6C5F-8C03-4606-8052-1C1EAFA661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DD7A1318-B28F-47B3-9B60-3361FDFEE6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0A7744-EFE0-455A-8CFE-2F470F90D5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166926-BBDC-4FE0-BC6E-50338F067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4DF843-3C89-4BDC-97C4-2B22737D6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453622-0829-43B7-8534-C91A11BF3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F0CC1B-7EFD-4E07-ACEE-B399572C32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0C4071-E91C-401E-AC5D-3706A97B62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2AD8B6-AE23-40C6-97B4-E30F6AE5F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EF77F1-19EC-48FB-B2BC-C0832447D3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u="none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u="none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u="none">
                <a:solidFill>
                  <a:srgbClr val="000000"/>
                </a:solidFill>
              </a:defRPr>
            </a:lvl1pPr>
          </a:lstStyle>
          <a:p>
            <a:fld id="{16AC8365-C683-4307-AFAD-5A7EDA279E1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772400" cy="1563687"/>
          </a:xfrm>
          <a:ln/>
        </p:spPr>
        <p:txBody>
          <a:bodyPr/>
          <a:lstStyle/>
          <a:p>
            <a:r>
              <a:rPr lang="ru-RU"/>
              <a:t>Русский язык.</a:t>
            </a:r>
            <a:br>
              <a:rPr lang="ru-RU"/>
            </a:br>
            <a:r>
              <a:rPr lang="ru-RU"/>
              <a:t>2 класс.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8013" cy="128588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16900" cy="316706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>
                <a:solidFill>
                  <a:srgbClr val="000099"/>
                </a:solidFill>
              </a:rPr>
              <a:t>Глагол – </a:t>
            </a:r>
            <a:r>
              <a:rPr lang="ru-RU">
                <a:solidFill>
                  <a:schemeClr val="tx1"/>
                </a:solidFill>
              </a:rPr>
              <a:t>это часть речи, которая обозначает действие предмета и отвечает на вопросы </a:t>
            </a:r>
          </a:p>
          <a:p>
            <a:pPr algn="ctr">
              <a:lnSpc>
                <a:spcPct val="80000"/>
              </a:lnSpc>
            </a:pPr>
            <a:r>
              <a:rPr lang="ru-RU">
                <a:solidFill>
                  <a:schemeClr val="tx1"/>
                </a:solidFill>
              </a:rPr>
              <a:t>    </a:t>
            </a:r>
            <a:r>
              <a:rPr lang="ru-RU">
                <a:solidFill>
                  <a:srgbClr val="000099"/>
                </a:solidFill>
              </a:rPr>
              <a:t>что делает?, что делают?.</a:t>
            </a:r>
            <a:r>
              <a:rPr lang="ru-RU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>
                <a:solidFill>
                  <a:schemeClr val="tx1"/>
                </a:solidFill>
              </a:rPr>
              <a:t>Глагол </a:t>
            </a:r>
            <a:r>
              <a:rPr lang="ru-RU"/>
              <a:t>в предложении чаще других частей речи употребляется с существительным.</a:t>
            </a:r>
          </a:p>
          <a:p>
            <a:pPr algn="ctr">
              <a:lnSpc>
                <a:spcPct val="80000"/>
              </a:lnSpc>
            </a:pPr>
            <a:endParaRPr lang="ru-RU" sz="2400"/>
          </a:p>
        </p:txBody>
      </p:sp>
      <p:pic>
        <p:nvPicPr>
          <p:cNvPr id="11268" name="Picture 4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284538"/>
            <a:ext cx="2233612" cy="2590800"/>
          </a:xfrm>
          <a:prstGeom prst="rect">
            <a:avLst/>
          </a:prstGeom>
          <a:noFill/>
        </p:spPr>
      </p:pic>
      <p:pic>
        <p:nvPicPr>
          <p:cNvPr id="11269" name="Picture 5" descr="Chld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00438"/>
            <a:ext cx="2592387" cy="2455862"/>
          </a:xfrm>
          <a:prstGeom prst="rect">
            <a:avLst/>
          </a:prstGeom>
          <a:noFill/>
        </p:spPr>
      </p:pic>
      <p:pic>
        <p:nvPicPr>
          <p:cNvPr id="11270" name="Picture 6" descr="CHLD6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357563"/>
            <a:ext cx="2519362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Очень – очень вкусный пирог.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6562725" cy="49990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Я захотел устроить бал,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И я гостей к себе _________ 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Купил муку, купил творог,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Испёк рассыпчатый ________ 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Пирог, ножи и вилки тут –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Но что-то гости не _________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Я ждал, пока хватило сил,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Потом подвинул стул и сел,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И весь пирог в минуту _______ 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Когда же гости подошли,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</a:rPr>
              <a:t>То даже крошек не _________.      Д.Хармс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308850" y="1600200"/>
            <a:ext cx="1376363" cy="4603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</a:rPr>
              <a:t>позвал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380288" y="20605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u="none">
                <a:solidFill>
                  <a:schemeClr val="accent2"/>
                </a:solidFill>
              </a:rPr>
              <a:t>идут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308850" y="1196975"/>
            <a:ext cx="1114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u="none">
                <a:solidFill>
                  <a:schemeClr val="accent2"/>
                </a:solidFill>
              </a:rPr>
              <a:t>нашли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380288" y="2636838"/>
            <a:ext cx="96996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u="none">
                <a:solidFill>
                  <a:schemeClr val="accent2"/>
                </a:solidFill>
              </a:rPr>
              <a:t>пирог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451725" y="3213100"/>
            <a:ext cx="8747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u="none">
                <a:solidFill>
                  <a:schemeClr val="accent2"/>
                </a:solidFill>
              </a:rPr>
              <a:t>съел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23 -0.00555 L -0.4182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0.00092 L -0.39149 -0.04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0879 L -0.41337 0.144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0.00347 L -0.34687 0.16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3 0.00092 L -0.38385 0.567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37" grpId="0"/>
      <p:bldP spid="18438" grpId="0"/>
      <p:bldP spid="18439" grpId="0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1068387"/>
          </a:xfrm>
        </p:spPr>
        <p:txBody>
          <a:bodyPr/>
          <a:lstStyle/>
          <a:p>
            <a:r>
              <a:rPr lang="ru-RU" sz="3600"/>
              <a:t>Раздели на две группы.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7013" cy="5113337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>
                <a:solidFill>
                  <a:srgbClr val="009900"/>
                </a:solidFill>
                <a:latin typeface="Times New Roman" pitchFamily="18" charset="0"/>
              </a:rPr>
              <a:t>Имена существительные</a:t>
            </a:r>
          </a:p>
          <a:p>
            <a:pPr algn="ctr">
              <a:spcBef>
                <a:spcPct val="20000"/>
              </a:spcBef>
            </a:pPr>
            <a:endParaRPr lang="ru-RU" sz="320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32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32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320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981075"/>
            <a:ext cx="4038600" cy="547211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200">
                <a:latin typeface="Times New Roman" pitchFamily="18" charset="0"/>
              </a:rPr>
              <a:t> 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</a:rPr>
              <a:t>Другие части речи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159375" y="4899025"/>
            <a:ext cx="142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u="none">
                <a:solidFill>
                  <a:srgbClr val="000000"/>
                </a:solidFill>
              </a:rPr>
              <a:t>нашли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877050" y="4941888"/>
            <a:ext cx="1230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u="none">
                <a:solidFill>
                  <a:srgbClr val="000000"/>
                </a:solidFill>
              </a:rPr>
              <a:t>пирог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148263" y="5487988"/>
            <a:ext cx="1493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u="none">
                <a:solidFill>
                  <a:srgbClr val="000000"/>
                </a:solidFill>
              </a:rPr>
              <a:t>позвал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219700" y="4365625"/>
            <a:ext cx="1103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u="none">
                <a:solidFill>
                  <a:srgbClr val="000000"/>
                </a:solidFill>
              </a:rPr>
              <a:t>съел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7004050" y="4398963"/>
            <a:ext cx="1036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u="none">
                <a:solidFill>
                  <a:srgbClr val="000000"/>
                </a:solidFill>
              </a:rPr>
              <a:t>идут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60116E-6 L -4.16667E-6 -0.26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3699E-6 L -0.19896 -0.1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6358E-6 L 0.20452 -0.350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139E-6 L -0.53559 -0.335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6647E-6 L 0.21268 -0.35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3" grpId="0"/>
      <p:bldP spid="13324" grpId="0"/>
      <p:bldP spid="13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Укажи, что обозначают эти слова.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ru-RU" sz="3200">
                <a:latin typeface="Times New Roman" pitchFamily="18" charset="0"/>
              </a:rPr>
              <a:t>ПОЗВАЛ</a:t>
            </a:r>
          </a:p>
          <a:p>
            <a:pPr>
              <a:spcBef>
                <a:spcPct val="20000"/>
              </a:spcBef>
            </a:pPr>
            <a:r>
              <a:rPr lang="ru-RU" sz="3200">
                <a:latin typeface="Times New Roman" pitchFamily="18" charset="0"/>
              </a:rPr>
              <a:t>ИДУТ</a:t>
            </a:r>
          </a:p>
          <a:p>
            <a:pPr>
              <a:spcBef>
                <a:spcPct val="20000"/>
              </a:spcBef>
            </a:pPr>
            <a:r>
              <a:rPr lang="ru-RU" sz="3200">
                <a:latin typeface="Times New Roman" pitchFamily="18" charset="0"/>
              </a:rPr>
              <a:t>ОТКУСИЛ</a:t>
            </a:r>
          </a:p>
          <a:p>
            <a:pPr>
              <a:spcBef>
                <a:spcPct val="20000"/>
              </a:spcBef>
            </a:pPr>
            <a:r>
              <a:rPr lang="ru-RU" sz="3200">
                <a:latin typeface="Times New Roman" pitchFamily="18" charset="0"/>
              </a:rPr>
              <a:t>СЪЕЛ</a:t>
            </a:r>
          </a:p>
          <a:p>
            <a:pPr>
              <a:spcBef>
                <a:spcPct val="20000"/>
              </a:spcBef>
            </a:pPr>
            <a:r>
              <a:rPr lang="ru-RU" sz="3200">
                <a:latin typeface="Times New Roman" pitchFamily="18" charset="0"/>
              </a:rPr>
              <a:t>НАШЛИ</a:t>
            </a:r>
          </a:p>
          <a:p>
            <a:pPr>
              <a:spcBef>
                <a:spcPct val="20000"/>
              </a:spcBef>
            </a:pPr>
            <a:endParaRPr lang="ru-RU" sz="3200">
              <a:latin typeface="Times New Roman" pitchFamily="18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ru-RU" sz="3200">
              <a:latin typeface="Times New Roman" pitchFamily="18" charset="0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787900" y="3141663"/>
            <a:ext cx="3671888" cy="574675"/>
          </a:xfrm>
          <a:prstGeom prst="flowChartPredefinedProcess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ПРЕДМЕТ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859338" y="1989138"/>
            <a:ext cx="3744912" cy="609600"/>
          </a:xfrm>
          <a:prstGeom prst="flowChartPredefinedProcess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ПРИЗНАК ПРЕДМЕТА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787900" y="4365625"/>
            <a:ext cx="3671888" cy="609600"/>
          </a:xfrm>
          <a:prstGeom prst="flowChartPredefinedProcess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ДЕЙСТВИЕ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8013" cy="5648325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ru-RU" sz="4000"/>
              <a:t>Какую ставили задачу?</a:t>
            </a:r>
            <a:br>
              <a:rPr lang="ru-RU" sz="4000"/>
            </a:br>
            <a:endParaRPr lang="ru-RU" sz="4000"/>
          </a:p>
          <a:p>
            <a:pPr>
              <a:buFont typeface="Times New Roman" pitchFamily="18" charset="0"/>
              <a:buChar char="•"/>
            </a:pPr>
            <a:r>
              <a:rPr lang="ru-RU" sz="4000"/>
              <a:t>Как удалось её реализовать?</a:t>
            </a:r>
          </a:p>
          <a:p>
            <a:endParaRPr lang="ru-RU" sz="4000"/>
          </a:p>
          <a:p>
            <a:pPr>
              <a:buFont typeface="Times New Roman" pitchFamily="18" charset="0"/>
              <a:buChar char="•"/>
            </a:pPr>
            <a:r>
              <a:rPr lang="ru-RU" sz="4000"/>
              <a:t>Какое открытие сделали?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3300"/>
                </a:solidFill>
              </a:rPr>
              <a:t>Сегодня на уроке: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ru-RU"/>
              <a:t>Я научился …</a:t>
            </a:r>
          </a:p>
          <a:p>
            <a:pPr>
              <a:buFont typeface="Times New Roman" pitchFamily="18" charset="0"/>
              <a:buChar char="•"/>
            </a:pPr>
            <a:r>
              <a:rPr lang="ru-RU"/>
              <a:t>Было интересно …</a:t>
            </a:r>
          </a:p>
          <a:p>
            <a:pPr>
              <a:buFont typeface="Times New Roman" pitchFamily="18" charset="0"/>
              <a:buChar char="•"/>
            </a:pPr>
            <a:r>
              <a:rPr lang="ru-RU"/>
              <a:t>Было трудно ...</a:t>
            </a:r>
          </a:p>
          <a:p>
            <a:pPr>
              <a:buFont typeface="Times New Roman" pitchFamily="18" charset="0"/>
              <a:buChar char="•"/>
            </a:pPr>
            <a:r>
              <a:rPr lang="ru-RU"/>
              <a:t>Могу похвалить себя за то, что …</a:t>
            </a:r>
          </a:p>
          <a:p>
            <a:pPr>
              <a:buFont typeface="Times New Roman" pitchFamily="18" charset="0"/>
              <a:buChar char="•"/>
            </a:pPr>
            <a:r>
              <a:rPr lang="ru-RU"/>
              <a:t>Больше всего мне понравилось …</a:t>
            </a:r>
          </a:p>
          <a:p>
            <a:pPr>
              <a:buFont typeface="Times New Roman" pitchFamily="18" charset="0"/>
              <a:buChar char="•"/>
            </a:pPr>
            <a:r>
              <a:rPr lang="ru-RU"/>
              <a:t>Мне показалось важным …</a:t>
            </a:r>
          </a:p>
          <a:p>
            <a:pPr>
              <a:buFont typeface="Times New Roman" pitchFamily="18" charset="0"/>
              <a:buChar char="•"/>
            </a:pPr>
            <a:r>
              <a:rPr lang="ru-RU"/>
              <a:t>Для меня было открытием то, что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8013" cy="5719762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ru-RU" sz="4000" b="1">
                <a:solidFill>
                  <a:srgbClr val="9900CC"/>
                </a:solidFill>
              </a:rPr>
              <a:t>Закончен урок, и выполнен план,</a:t>
            </a:r>
          </a:p>
          <a:p>
            <a:pPr>
              <a:buFont typeface="Times New Roman" pitchFamily="18" charset="0"/>
              <a:buChar char="•"/>
            </a:pPr>
            <a:r>
              <a:rPr lang="ru-RU" sz="4000" b="1">
                <a:solidFill>
                  <a:srgbClr val="9900CC"/>
                </a:solidFill>
              </a:rPr>
              <a:t>Спасибо, ребята, огромное вам</a:t>
            </a:r>
          </a:p>
          <a:p>
            <a:pPr>
              <a:buFont typeface="Times New Roman" pitchFamily="18" charset="0"/>
              <a:buChar char="•"/>
            </a:pPr>
            <a:r>
              <a:rPr lang="ru-RU" sz="4000" b="1">
                <a:solidFill>
                  <a:srgbClr val="9900CC"/>
                </a:solidFill>
              </a:rPr>
              <a:t>За то, что упорно и дружно трудились,</a:t>
            </a:r>
          </a:p>
          <a:p>
            <a:pPr>
              <a:buFont typeface="Times New Roman" pitchFamily="18" charset="0"/>
              <a:buChar char="•"/>
            </a:pPr>
            <a:r>
              <a:rPr lang="ru-RU" sz="4000" b="1">
                <a:solidFill>
                  <a:srgbClr val="9900CC"/>
                </a:solidFill>
              </a:rPr>
              <a:t>Что на уроке вы не ленились!</a:t>
            </a:r>
          </a:p>
          <a:p>
            <a:endParaRPr lang="ru-RU"/>
          </a:p>
        </p:txBody>
      </p:sp>
      <p:pic>
        <p:nvPicPr>
          <p:cNvPr id="35844" name="Picture 4" descr="MSOfficePNG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3375"/>
            <a:ext cx="56896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Вставь пропущенные буквы.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В </a:t>
            </a:r>
            <a:r>
              <a:rPr lang="ru-RU" sz="2800">
                <a:solidFill>
                  <a:srgbClr val="FF3300"/>
                </a:solidFill>
              </a:rPr>
              <a:t>о</a:t>
            </a:r>
            <a:r>
              <a:rPr lang="ru-RU" sz="2800"/>
              <a:t> р </a:t>
            </a:r>
            <a:r>
              <a:rPr lang="ru-RU" sz="2800">
                <a:solidFill>
                  <a:srgbClr val="FF3300"/>
                </a:solidFill>
              </a:rPr>
              <a:t>о </a:t>
            </a:r>
            <a:r>
              <a:rPr lang="ru-RU" sz="2800"/>
              <a:t>бей</a:t>
            </a: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chemeClr val="tx1"/>
                </a:solidFill>
              </a:rPr>
              <a:t>В ..  р .. бей</a:t>
            </a:r>
          </a:p>
          <a:p>
            <a:pPr>
              <a:lnSpc>
                <a:spcPct val="80000"/>
              </a:lnSpc>
            </a:pPr>
            <a:r>
              <a:rPr lang="ru-RU" sz="2800"/>
              <a:t>м </a:t>
            </a:r>
            <a:r>
              <a:rPr lang="ru-RU" sz="2800">
                <a:solidFill>
                  <a:srgbClr val="FF3300"/>
                </a:solidFill>
              </a:rPr>
              <a:t>а</a:t>
            </a:r>
            <a:r>
              <a:rPr lang="ru-RU" sz="2800"/>
              <a:t> лина</a:t>
            </a: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chemeClr val="tx1"/>
                </a:solidFill>
              </a:rPr>
              <a:t>м .. лина</a:t>
            </a:r>
            <a:endParaRPr lang="ru-RU" sz="2800"/>
          </a:p>
          <a:p>
            <a:pPr>
              <a:lnSpc>
                <a:spcPct val="80000"/>
              </a:lnSpc>
            </a:pPr>
            <a:r>
              <a:rPr lang="ru-RU" sz="2800"/>
              <a:t>п </a:t>
            </a:r>
            <a:r>
              <a:rPr lang="ru-RU" sz="2800">
                <a:solidFill>
                  <a:srgbClr val="FF3300"/>
                </a:solidFill>
              </a:rPr>
              <a:t>е</a:t>
            </a:r>
            <a:r>
              <a:rPr lang="ru-RU" sz="2800"/>
              <a:t> нал</a:t>
            </a:r>
            <a:endParaRPr lang="ru-RU" sz="2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chemeClr val="tx1"/>
                </a:solidFill>
              </a:rPr>
              <a:t>п .. нал</a:t>
            </a:r>
          </a:p>
          <a:p>
            <a:pPr>
              <a:lnSpc>
                <a:spcPct val="80000"/>
              </a:lnSpc>
            </a:pPr>
            <a:r>
              <a:rPr lang="ru-RU" sz="2800"/>
              <a:t>р </a:t>
            </a:r>
            <a:r>
              <a:rPr lang="ru-RU" sz="2800">
                <a:solidFill>
                  <a:srgbClr val="FF3300"/>
                </a:solidFill>
              </a:rPr>
              <a:t>е</a:t>
            </a:r>
            <a:r>
              <a:rPr lang="ru-RU" sz="2800"/>
              <a:t> бёнок</a:t>
            </a: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chemeClr val="tx1"/>
                </a:solidFill>
              </a:rPr>
              <a:t>р .. бёнок</a:t>
            </a:r>
          </a:p>
          <a:p>
            <a:pPr>
              <a:lnSpc>
                <a:spcPct val="80000"/>
              </a:lnSpc>
            </a:pPr>
            <a:r>
              <a:rPr lang="ru-RU" sz="2800"/>
              <a:t>жужж </a:t>
            </a:r>
            <a:r>
              <a:rPr lang="ru-RU" sz="2800">
                <a:solidFill>
                  <a:srgbClr val="FF3300"/>
                </a:solidFill>
              </a:rPr>
              <a:t>и</a:t>
            </a:r>
            <a:r>
              <a:rPr lang="ru-RU" sz="2800"/>
              <a:t> т</a:t>
            </a:r>
            <a:endParaRPr lang="ru-RU" sz="2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chemeClr val="tx1"/>
                </a:solidFill>
              </a:rPr>
              <a:t>жужж .. т</a:t>
            </a:r>
          </a:p>
          <a:p>
            <a:pPr>
              <a:lnSpc>
                <a:spcPct val="80000"/>
              </a:lnSpc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244" name="Picture 4" descr="275px-Passer_domesticus_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268413"/>
            <a:ext cx="1871662" cy="1374775"/>
          </a:xfrm>
          <a:prstGeom prst="rect">
            <a:avLst/>
          </a:prstGeom>
          <a:noFill/>
        </p:spPr>
      </p:pic>
      <p:pic>
        <p:nvPicPr>
          <p:cNvPr id="10245" name="Picture 5" descr="b_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989138"/>
            <a:ext cx="3527425" cy="1922462"/>
          </a:xfrm>
          <a:prstGeom prst="rect">
            <a:avLst/>
          </a:prstGeom>
          <a:noFill/>
        </p:spPr>
      </p:pic>
      <p:pic>
        <p:nvPicPr>
          <p:cNvPr id="10246" name="Picture 6" descr="47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 rot="-1159058">
            <a:off x="2555875" y="2997200"/>
            <a:ext cx="2089150" cy="1093788"/>
          </a:xfrm>
          <a:prstGeom prst="rect">
            <a:avLst/>
          </a:prstGeom>
          <a:noFill/>
        </p:spPr>
      </p:pic>
      <p:pic>
        <p:nvPicPr>
          <p:cNvPr id="10247" name="Picture 7" descr="CHLD3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644900"/>
            <a:ext cx="1173162" cy="18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9900"/>
                </a:solidFill>
              </a:rPr>
              <a:t>Существительное.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Times New Roman" pitchFamily="18" charset="0"/>
              <a:buAutoNum type="arabicPeriod"/>
            </a:pPr>
            <a:r>
              <a:rPr lang="ru-RU"/>
              <a:t>Употребляем в речи данное слово?</a:t>
            </a:r>
          </a:p>
          <a:p>
            <a:pPr marL="609600" indent="-609600">
              <a:buFont typeface="Times New Roman" pitchFamily="18" charset="0"/>
              <a:buAutoNum type="arabicPeriod"/>
            </a:pPr>
            <a:r>
              <a:rPr lang="ru-RU"/>
              <a:t>Что оно обозначает?</a:t>
            </a:r>
          </a:p>
          <a:p>
            <a:pPr marL="609600" indent="-609600">
              <a:buFont typeface="Times New Roman" pitchFamily="18" charset="0"/>
              <a:buAutoNum type="arabicPeriod"/>
            </a:pPr>
            <a:r>
              <a:rPr lang="ru-RU"/>
              <a:t>На какие вопросы отвечает?</a:t>
            </a:r>
          </a:p>
          <a:p>
            <a:pPr marL="609600" indent="-609600">
              <a:buFont typeface="Times New Roman" pitchFamily="18" charset="0"/>
              <a:buAutoNum type="arabicPeriod"/>
            </a:pPr>
            <a:r>
              <a:rPr lang="ru-RU"/>
              <a:t>Какие морфологические признаки имеет?</a:t>
            </a:r>
          </a:p>
          <a:p>
            <a:pPr marL="609600" indent="-609600">
              <a:buFont typeface="Times New Roman" pitchFamily="18" charset="0"/>
              <a:buAutoNum type="arabicPeriod"/>
            </a:pPr>
            <a:r>
              <a:rPr lang="ru-RU"/>
              <a:t>Значит это …</a:t>
            </a:r>
          </a:p>
        </p:txBody>
      </p:sp>
      <p:pic>
        <p:nvPicPr>
          <p:cNvPr id="323621" name="Picture 37" descr="сущ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076700"/>
            <a:ext cx="1419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SOfficePNG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908050"/>
            <a:ext cx="52054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Владимир Иванович Д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4813"/>
            <a:ext cx="2170113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7088" y="3213100"/>
            <a:ext cx="2087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ru-RU" sz="2500" b="1" u="none">
                <a:solidFill>
                  <a:srgbClr val="FF0000"/>
                </a:solidFill>
                <a:latin typeface="Bookman Old Style" pitchFamily="18" charset="0"/>
              </a:rPr>
              <a:t>В.И. Даль</a:t>
            </a:r>
            <a:endParaRPr lang="ru-RU" sz="2500" u="none">
              <a:solidFill>
                <a:schemeClr val="tx1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87450" y="4149725"/>
            <a:ext cx="705643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sz="2400" b="1" u="none">
                <a:solidFill>
                  <a:srgbClr val="000000"/>
                </a:solidFill>
                <a:latin typeface="Bookman Old Style" pitchFamily="18" charset="0"/>
              </a:rPr>
              <a:t>"ГЛАГОЛ</a:t>
            </a:r>
            <a:r>
              <a:rPr lang="ru-RU" sz="2400" u="none">
                <a:solidFill>
                  <a:srgbClr val="000000"/>
                </a:solidFill>
              </a:rPr>
              <a:t> - слово, речь, мысль… </a:t>
            </a:r>
          </a:p>
          <a:p>
            <a:pPr>
              <a:buClrTx/>
              <a:buSzTx/>
              <a:buFontTx/>
              <a:buNone/>
            </a:pPr>
            <a:endParaRPr lang="ru-RU" sz="700" b="1" i="1" u="none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ru-RU" sz="2400" b="1" i="1" u="none">
                <a:solidFill>
                  <a:srgbClr val="000000"/>
                </a:solidFill>
              </a:rPr>
              <a:t>Глаголъ </a:t>
            </a:r>
            <a:r>
              <a:rPr lang="ru-RU" sz="2400" i="1" u="none">
                <a:solidFill>
                  <a:srgbClr val="000000"/>
                </a:solidFill>
              </a:rPr>
              <a:t>- название буквы Г в славянской и русской азбуке."</a:t>
            </a:r>
          </a:p>
          <a:p>
            <a:pPr>
              <a:buClrTx/>
              <a:buSzTx/>
              <a:buFontTx/>
              <a:buNone/>
            </a:pPr>
            <a:endParaRPr lang="ru-RU" sz="1000" i="1" u="none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ru-RU" sz="1300" u="none">
                <a:solidFill>
                  <a:srgbClr val="000000"/>
                </a:solidFill>
              </a:rPr>
              <a:t>                                         </a:t>
            </a:r>
            <a:r>
              <a:rPr lang="ru-RU" sz="1700" u="none">
                <a:solidFill>
                  <a:srgbClr val="000000"/>
                </a:solidFill>
              </a:rPr>
              <a:t>Толковый словарь живого великорусского языка.</a:t>
            </a:r>
          </a:p>
          <a:p>
            <a:pPr>
              <a:buClrTx/>
              <a:buSzTx/>
              <a:buFontTx/>
              <a:buNone/>
            </a:pPr>
            <a:endParaRPr lang="ru-RU" sz="1700" u="none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</a:pPr>
            <a:endParaRPr lang="ru-RU" sz="1700" u="none">
              <a:solidFill>
                <a:schemeClr val="tx1"/>
              </a:solidFill>
            </a:endParaRPr>
          </a:p>
        </p:txBody>
      </p:sp>
      <p:sp>
        <p:nvSpPr>
          <p:cNvPr id="1229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021388"/>
            <a:ext cx="576262" cy="431800"/>
          </a:xfrm>
          <a:prstGeom prst="actionButtonForwardNext">
            <a:avLst/>
          </a:prstGeom>
          <a:solidFill>
            <a:srgbClr val="00B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8013" cy="6191250"/>
          </a:xfrm>
        </p:spPr>
        <p:txBody>
          <a:bodyPr/>
          <a:lstStyle/>
          <a:p>
            <a:pPr algn="ctr"/>
            <a:r>
              <a:rPr lang="ru-RU" sz="2400">
                <a:solidFill>
                  <a:schemeClr val="accent2"/>
                </a:solidFill>
              </a:rPr>
              <a:t>   </a:t>
            </a:r>
            <a:r>
              <a:rPr lang="ru-RU" sz="2400">
                <a:solidFill>
                  <a:schemeClr val="tx1"/>
                </a:solidFill>
              </a:rPr>
              <a:t>Удивительные глаголы.</a:t>
            </a:r>
          </a:p>
          <a:p>
            <a:r>
              <a:rPr lang="ru-RU" sz="2800">
                <a:solidFill>
                  <a:schemeClr val="accent2"/>
                </a:solidFill>
              </a:rPr>
              <a:t>Глагол –</a:t>
            </a:r>
            <a:r>
              <a:rPr lang="ru-RU" sz="2800">
                <a:solidFill>
                  <a:schemeClr val="tx1"/>
                </a:solidFill>
              </a:rPr>
              <a:t> это часть речи, которая   обозначает действие предмета. Задумывались ли вы о том, почему у этой части речи такое название? Оказывается, в древнерусском языке было слово </a:t>
            </a:r>
            <a:r>
              <a:rPr lang="ru-RU" sz="2800">
                <a:solidFill>
                  <a:schemeClr val="accent2"/>
                </a:solidFill>
              </a:rPr>
              <a:t>глаголить </a:t>
            </a:r>
            <a:r>
              <a:rPr lang="ru-RU" sz="2800">
                <a:solidFill>
                  <a:schemeClr val="tx1"/>
                </a:solidFill>
              </a:rPr>
              <a:t>– говорить. А часть речи, которая обозначает действие предмета, назвали </a:t>
            </a:r>
            <a:r>
              <a:rPr lang="ru-RU" sz="2800">
                <a:solidFill>
                  <a:schemeClr val="accent2"/>
                </a:solidFill>
              </a:rPr>
              <a:t>глаголом</a:t>
            </a:r>
            <a:r>
              <a:rPr lang="ru-RU" sz="2800">
                <a:solidFill>
                  <a:schemeClr val="tx1"/>
                </a:solidFill>
              </a:rPr>
              <a:t>, ведь она рассказывает, «глаголит» о предмете: что он делает, что делал или что будет делать. Глаголы бывают настоящего, прошедшего и будущего времени. По частоте употребления эта часть речи занимает второе месть после имён существительных.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949950"/>
            <a:ext cx="755650" cy="503238"/>
          </a:xfrm>
          <a:prstGeom prst="actionButtonForwardNext">
            <a:avLst/>
          </a:prstGeom>
          <a:solidFill>
            <a:srgbClr val="00B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8013" cy="5575300"/>
          </a:xfrm>
        </p:spPr>
        <p:txBody>
          <a:bodyPr/>
          <a:lstStyle/>
          <a:p>
            <a:endParaRPr lang="ru-RU" sz="4000"/>
          </a:p>
          <a:p>
            <a:r>
              <a:rPr lang="ru-RU" sz="4000"/>
              <a:t>( + ) – мне это известно</a:t>
            </a:r>
          </a:p>
          <a:p>
            <a:endParaRPr lang="ru-RU" sz="4000"/>
          </a:p>
          <a:p>
            <a:r>
              <a:rPr lang="ru-RU" sz="4000"/>
              <a:t>( - ) – мне это неизвестно</a:t>
            </a:r>
          </a:p>
          <a:p>
            <a:endParaRPr lang="ru-RU" sz="4000"/>
          </a:p>
          <a:p>
            <a:r>
              <a:rPr lang="ru-RU" sz="4000"/>
              <a:t>( ? ) – об этом я хочу спросить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99"/>
                </a:solidFill>
              </a:rPr>
              <a:t>Глагол.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Times New Roman" pitchFamily="18" charset="0"/>
              <a:buAutoNum type="arabicPeriod"/>
            </a:pPr>
            <a:r>
              <a:rPr lang="ru-RU"/>
              <a:t>Употребляется в речи?</a:t>
            </a:r>
          </a:p>
          <a:p>
            <a:pPr marL="609600" indent="-609600">
              <a:buFont typeface="Times New Roman" pitchFamily="18" charset="0"/>
              <a:buAutoNum type="arabicPeriod"/>
            </a:pPr>
            <a:r>
              <a:rPr lang="ru-RU"/>
              <a:t>Что обозначает?</a:t>
            </a:r>
          </a:p>
          <a:p>
            <a:pPr marL="609600" indent="-609600">
              <a:buFont typeface="Times New Roman" pitchFamily="18" charset="0"/>
              <a:buAutoNum type="arabicPeriod"/>
            </a:pPr>
            <a:r>
              <a:rPr lang="ru-RU"/>
              <a:t>На какие вопросы отвечает?</a:t>
            </a:r>
          </a:p>
          <a:p>
            <a:pPr marL="609600" indent="-609600">
              <a:buFont typeface="Times New Roman" pitchFamily="18" charset="0"/>
              <a:buAutoNum type="arabicPeriod"/>
            </a:pPr>
            <a:r>
              <a:rPr lang="ru-RU"/>
              <a:t>В предложении чаще других частей речи употребляется с существительным.</a:t>
            </a:r>
          </a:p>
        </p:txBody>
      </p:sp>
      <p:pic>
        <p:nvPicPr>
          <p:cNvPr id="32772" name="Picture 4" descr="MSOfficePNG(2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 l="2" t="987" r="421" b="-70"/>
          <a:stretch>
            <a:fillRect/>
          </a:stretch>
        </p:blipFill>
        <p:spPr bwMode="auto">
          <a:xfrm>
            <a:off x="5940425" y="3933825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497887" cy="6192837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/>
              <a:t>Мы топаем ногами,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Мы хлопаем руками,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Киваем головой,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Мы руки поднимаем,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Мы руки опускаем,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Мы кружимся потом!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Мы топаем ногами: топ – топ – топ.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Мы хлопаем руками: хлоп – хлоп – хлоп.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Мы руки разведём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И побежим кругом!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5329238" cy="668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Физминутка.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1330325"/>
          </a:xfrm>
          <a:ln/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>Глагол обозначает действие предмета.</a:t>
            </a:r>
            <a:endParaRPr lang="ru-RU" sz="4000" b="1"/>
          </a:p>
        </p:txBody>
      </p:sp>
      <p:pic>
        <p:nvPicPr>
          <p:cNvPr id="4102" name="Picture 6" descr="Глагол, ИСПРАВЛ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2916238" y="2205038"/>
            <a:ext cx="3582987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501</Words>
  <Application>Microsoft Office PowerPoint</Application>
  <PresentationFormat>Экран (4:3)</PresentationFormat>
  <Paragraphs>105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Bookman Old Style</vt:lpstr>
      <vt:lpstr>Оформление по умолчанию</vt:lpstr>
      <vt:lpstr>Русский язык. 2 класс.</vt:lpstr>
      <vt:lpstr>Вставь пропущенные буквы.</vt:lpstr>
      <vt:lpstr>Существительное.</vt:lpstr>
      <vt:lpstr>Слайд 4</vt:lpstr>
      <vt:lpstr>Слайд 5</vt:lpstr>
      <vt:lpstr>Слайд 6</vt:lpstr>
      <vt:lpstr>Глагол.</vt:lpstr>
      <vt:lpstr>Слайд 8</vt:lpstr>
      <vt:lpstr> Глагол обозначает действие предмета.</vt:lpstr>
      <vt:lpstr> </vt:lpstr>
      <vt:lpstr>Очень – очень вкусный пирог.</vt:lpstr>
      <vt:lpstr>Раздели на две группы.</vt:lpstr>
      <vt:lpstr>Укажи, что обозначают эти слова.</vt:lpstr>
      <vt:lpstr>Слайд 14</vt:lpstr>
      <vt:lpstr>Сегодня на уроке: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cp:lastPrinted>1601-01-01T00:00:00Z</cp:lastPrinted>
  <dcterms:created xsi:type="dcterms:W3CDTF">2010-10-21T06:30:56Z</dcterms:created>
  <dcterms:modified xsi:type="dcterms:W3CDTF">2021-11-02T10:30:28Z</dcterms:modified>
</cp:coreProperties>
</file>